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21" r:id="rId2"/>
    <p:sldId id="260" r:id="rId3"/>
    <p:sldId id="303" r:id="rId4"/>
    <p:sldId id="292" r:id="rId5"/>
    <p:sldId id="320" r:id="rId6"/>
    <p:sldId id="270" r:id="rId7"/>
    <p:sldId id="312" r:id="rId8"/>
    <p:sldId id="319" r:id="rId9"/>
    <p:sldId id="317" r:id="rId10"/>
    <p:sldId id="318" r:id="rId11"/>
    <p:sldId id="313" r:id="rId12"/>
    <p:sldId id="314" r:id="rId13"/>
    <p:sldId id="315" r:id="rId14"/>
    <p:sldId id="316" r:id="rId15"/>
    <p:sldId id="322" r:id="rId16"/>
    <p:sldId id="323" r:id="rId17"/>
    <p:sldId id="288" r:id="rId18"/>
    <p:sldId id="283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7" autoAdjust="0"/>
    <p:restoredTop sz="57962" autoAdjust="0"/>
  </p:normalViewPr>
  <p:slideViewPr>
    <p:cSldViewPr>
      <p:cViewPr varScale="1">
        <p:scale>
          <a:sx n="113" d="100"/>
          <a:sy n="113" d="100"/>
        </p:scale>
        <p:origin x="200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20" d="100"/>
          <a:sy n="120" d="100"/>
        </p:scale>
        <p:origin x="-125" y="23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Documents%20and%20Settings\owner\My%20Documents\Dropbox\Stuff\TransectStandardError.xlsx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7314129483814544"/>
          <c:y val="5.1400554097404488E-2"/>
          <c:w val="0.7546364829396327"/>
          <c:h val="0.827279819189268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Hammock</c:v>
                </c:pt>
              </c:strCache>
            </c:strRef>
          </c:tx>
          <c:invertIfNegative val="0"/>
          <c:cat>
            <c:strRef>
              <c:f>Sheet1!$D$1</c:f>
              <c:strCache>
                <c:ptCount val="1"/>
                <c:pt idx="0">
                  <c:v>Abundance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D3-154B-BF41-979C1835255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Sandhill</c:v>
                </c:pt>
              </c:strCache>
            </c:strRef>
          </c:tx>
          <c:invertIfNegative val="0"/>
          <c:cat>
            <c:strRef>
              <c:f>Sheet1!$D$1</c:f>
              <c:strCache>
                <c:ptCount val="1"/>
                <c:pt idx="0">
                  <c:v>Abundance</c:v>
                </c:pt>
              </c:strCache>
            </c:strRef>
          </c:cat>
          <c:val>
            <c:numRef>
              <c:f>Sheet1!$D$3</c:f>
              <c:numCache>
                <c:formatCode>General</c:formatCode>
                <c:ptCount val="1"/>
                <c:pt idx="0">
                  <c:v>9829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D3-154B-BF41-979C183525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497216"/>
        <c:axId val="69499136"/>
      </c:barChart>
      <c:catAx>
        <c:axId val="69497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 dirty="0"/>
                  <a:t>Hammock               </a:t>
                </a:r>
                <a:r>
                  <a:rPr lang="en-US" sz="1400" dirty="0" err="1"/>
                  <a:t>Sandhill</a:t>
                </a:r>
                <a:endParaRPr lang="en-US" sz="1400" dirty="0"/>
              </a:p>
            </c:rich>
          </c:tx>
          <c:overlay val="0"/>
        </c:title>
        <c:numFmt formatCode="General" sourceLinked="0"/>
        <c:majorTickMark val="none"/>
        <c:minorTickMark val="none"/>
        <c:tickLblPos val="none"/>
        <c:crossAx val="69499136"/>
        <c:crosses val="autoZero"/>
        <c:auto val="1"/>
        <c:lblAlgn val="ctr"/>
        <c:lblOffset val="100"/>
        <c:noMultiLvlLbl val="0"/>
      </c:catAx>
      <c:valAx>
        <c:axId val="6949913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 dirty="0"/>
                  <a:t>Abundance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6949721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Hammock</c:v>
                </c:pt>
              </c:strCache>
            </c:strRef>
          </c:tx>
          <c:invertIfNegative val="0"/>
          <c:cat>
            <c:strRef>
              <c:f>Sheet1!$B$1</c:f>
              <c:strCache>
                <c:ptCount val="1"/>
                <c:pt idx="0">
                  <c:v>Richness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D5-8D4F-89B9-ACEEC5D1649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Sandhill</c:v>
                </c:pt>
              </c:strCache>
            </c:strRef>
          </c:tx>
          <c:invertIfNegative val="0"/>
          <c:cat>
            <c:strRef>
              <c:f>Sheet1!$B$1</c:f>
              <c:strCache>
                <c:ptCount val="1"/>
                <c:pt idx="0">
                  <c:v>Richness</c:v>
                </c:pt>
              </c:strCache>
            </c:strRef>
          </c:cat>
          <c:val>
            <c:numRef>
              <c:f>Sheet1!$B$3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D5-8D4F-89B9-ACEEC5D164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528576"/>
        <c:axId val="34047104"/>
      </c:barChart>
      <c:catAx>
        <c:axId val="69528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 dirty="0"/>
                  <a:t>Hammock            </a:t>
                </a:r>
                <a:r>
                  <a:rPr lang="en-US" sz="1400" dirty="0" err="1"/>
                  <a:t>Sandhill</a:t>
                </a:r>
                <a:endParaRPr lang="en-US" sz="1400" dirty="0"/>
              </a:p>
            </c:rich>
          </c:tx>
          <c:overlay val="0"/>
        </c:title>
        <c:numFmt formatCode="General" sourceLinked="0"/>
        <c:majorTickMark val="none"/>
        <c:minorTickMark val="none"/>
        <c:tickLblPos val="none"/>
        <c:crossAx val="34047104"/>
        <c:crosses val="autoZero"/>
        <c:auto val="1"/>
        <c:lblAlgn val="ctr"/>
        <c:lblOffset val="100"/>
        <c:noMultiLvlLbl val="0"/>
      </c:catAx>
      <c:valAx>
        <c:axId val="340471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 dirty="0"/>
                  <a:t>Richness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6952857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3179685503913783E-2"/>
          <c:y val="1.3382718607542478E-2"/>
          <c:w val="0.81695305785891803"/>
          <c:h val="0.90218883823732565"/>
        </c:manualLayout>
      </c:layout>
      <c:lineChart>
        <c:grouping val="standard"/>
        <c:varyColors val="0"/>
        <c:ser>
          <c:idx val="0"/>
          <c:order val="0"/>
          <c:tx>
            <c:v>Hammock</c:v>
          </c:tx>
          <c:errBars>
            <c:errDir val="y"/>
            <c:errBarType val="both"/>
            <c:errValType val="cust"/>
            <c:noEndCap val="0"/>
            <c:plus>
              <c:numRef>
                <c:f>Sheet2!$C$2:$C$14</c:f>
                <c:numCache>
                  <c:formatCode>General</c:formatCode>
                  <c:ptCount val="13"/>
                  <c:pt idx="0">
                    <c:v>18.369660977939819</c:v>
                  </c:pt>
                  <c:pt idx="1">
                    <c:v>4.725815626252607</c:v>
                  </c:pt>
                  <c:pt idx="2">
                    <c:v>0.33333333333333337</c:v>
                  </c:pt>
                  <c:pt idx="3">
                    <c:v>1.8559214542766738</c:v>
                  </c:pt>
                  <c:pt idx="4">
                    <c:v>8.7432513657359969</c:v>
                  </c:pt>
                  <c:pt idx="5">
                    <c:v>21.283796653792759</c:v>
                  </c:pt>
                  <c:pt idx="6">
                    <c:v>114.14610520439733</c:v>
                  </c:pt>
                  <c:pt idx="7">
                    <c:v>31.761262219530504</c:v>
                  </c:pt>
                  <c:pt idx="8">
                    <c:v>40.436507157655363</c:v>
                  </c:pt>
                  <c:pt idx="9">
                    <c:v>269.54117393163585</c:v>
                  </c:pt>
                  <c:pt idx="10">
                    <c:v>227.85546100787471</c:v>
                  </c:pt>
                  <c:pt idx="11">
                    <c:v>255.06927163681107</c:v>
                  </c:pt>
                  <c:pt idx="12">
                    <c:v>9.5043849529221696</c:v>
                  </c:pt>
                </c:numCache>
              </c:numRef>
            </c:plus>
            <c:minus>
              <c:numRef>
                <c:f>Sheet2!$C$2:$C$14</c:f>
                <c:numCache>
                  <c:formatCode>General</c:formatCode>
                  <c:ptCount val="13"/>
                  <c:pt idx="0">
                    <c:v>18.369660977939819</c:v>
                  </c:pt>
                  <c:pt idx="1">
                    <c:v>4.725815626252607</c:v>
                  </c:pt>
                  <c:pt idx="2">
                    <c:v>0.33333333333333337</c:v>
                  </c:pt>
                  <c:pt idx="3">
                    <c:v>1.8559214542766738</c:v>
                  </c:pt>
                  <c:pt idx="4">
                    <c:v>8.7432513657359969</c:v>
                  </c:pt>
                  <c:pt idx="5">
                    <c:v>21.283796653792759</c:v>
                  </c:pt>
                  <c:pt idx="6">
                    <c:v>114.14610520439733</c:v>
                  </c:pt>
                  <c:pt idx="7">
                    <c:v>31.761262219530504</c:v>
                  </c:pt>
                  <c:pt idx="8">
                    <c:v>40.436507157655363</c:v>
                  </c:pt>
                  <c:pt idx="9">
                    <c:v>269.54117393163585</c:v>
                  </c:pt>
                  <c:pt idx="10">
                    <c:v>227.85546100787471</c:v>
                  </c:pt>
                  <c:pt idx="11">
                    <c:v>255.06927163681107</c:v>
                  </c:pt>
                  <c:pt idx="12">
                    <c:v>9.5043849529221696</c:v>
                  </c:pt>
                </c:numCache>
              </c:numRef>
            </c:minus>
          </c:errBars>
          <c:cat>
            <c:strRef>
              <c:f>Sheet2!$F$2:$F$14</c:f>
              <c:strCache>
                <c:ptCount val="13"/>
                <c:pt idx="0">
                  <c:v>Oct</c:v>
                </c:pt>
                <c:pt idx="1">
                  <c:v>Nov</c:v>
                </c:pt>
                <c:pt idx="2">
                  <c:v>Dec</c:v>
                </c:pt>
                <c:pt idx="3">
                  <c:v>Jan</c:v>
                </c:pt>
                <c:pt idx="4">
                  <c:v>Feb</c:v>
                </c:pt>
                <c:pt idx="5">
                  <c:v>Mar</c:v>
                </c:pt>
                <c:pt idx="6">
                  <c:v>Apr</c:v>
                </c:pt>
                <c:pt idx="7">
                  <c:v>May</c:v>
                </c:pt>
                <c:pt idx="8">
                  <c:v>Jun</c:v>
                </c:pt>
                <c:pt idx="9">
                  <c:v>Jul</c:v>
                </c:pt>
                <c:pt idx="10">
                  <c:v>Aug</c:v>
                </c:pt>
                <c:pt idx="11">
                  <c:v>Sep</c:v>
                </c:pt>
                <c:pt idx="12">
                  <c:v>Oct</c:v>
                </c:pt>
              </c:strCache>
            </c:strRef>
          </c:cat>
          <c:val>
            <c:numRef>
              <c:f>Sheet2!$A$2:$A$14</c:f>
              <c:numCache>
                <c:formatCode>General</c:formatCode>
                <c:ptCount val="13"/>
                <c:pt idx="0">
                  <c:v>196.6666666666666</c:v>
                </c:pt>
                <c:pt idx="1">
                  <c:v>20</c:v>
                </c:pt>
                <c:pt idx="2">
                  <c:v>0.33333333333333331</c:v>
                </c:pt>
                <c:pt idx="3">
                  <c:v>3.6666666666666665</c:v>
                </c:pt>
                <c:pt idx="4">
                  <c:v>18.666666666666668</c:v>
                </c:pt>
                <c:pt idx="5">
                  <c:v>50</c:v>
                </c:pt>
                <c:pt idx="6">
                  <c:v>435</c:v>
                </c:pt>
                <c:pt idx="7">
                  <c:v>216.6666666666666</c:v>
                </c:pt>
                <c:pt idx="8">
                  <c:v>358.33333333333331</c:v>
                </c:pt>
                <c:pt idx="9">
                  <c:v>967.66666666666663</c:v>
                </c:pt>
                <c:pt idx="10">
                  <c:v>1067.3333333333326</c:v>
                </c:pt>
                <c:pt idx="11">
                  <c:v>911</c:v>
                </c:pt>
                <c:pt idx="12">
                  <c:v>225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3E-4C48-9948-5187D1E2DA2F}"/>
            </c:ext>
          </c:extLst>
        </c:ser>
        <c:ser>
          <c:idx val="1"/>
          <c:order val="1"/>
          <c:tx>
            <c:v>Sandhill</c:v>
          </c:tx>
          <c:errBars>
            <c:errDir val="y"/>
            <c:errBarType val="both"/>
            <c:errValType val="cust"/>
            <c:noEndCap val="0"/>
            <c:plus>
              <c:numRef>
                <c:f>Sheet2!$D$2:$D$14</c:f>
                <c:numCache>
                  <c:formatCode>General</c:formatCode>
                  <c:ptCount val="13"/>
                  <c:pt idx="0">
                    <c:v>40.149719799769464</c:v>
                  </c:pt>
                  <c:pt idx="1">
                    <c:v>8.6602540378443909</c:v>
                  </c:pt>
                  <c:pt idx="2">
                    <c:v>23.515952032609697</c:v>
                  </c:pt>
                  <c:pt idx="3">
                    <c:v>5.0332229568471689</c:v>
                  </c:pt>
                  <c:pt idx="4">
                    <c:v>31.146606735102147</c:v>
                  </c:pt>
                  <c:pt idx="5">
                    <c:v>61.200036310809907</c:v>
                  </c:pt>
                  <c:pt idx="6">
                    <c:v>52.650841504301845</c:v>
                  </c:pt>
                  <c:pt idx="7">
                    <c:v>20.840665376454115</c:v>
                  </c:pt>
                  <c:pt idx="8">
                    <c:v>72.058618113619417</c:v>
                  </c:pt>
                  <c:pt idx="9">
                    <c:v>222.87540116496578</c:v>
                  </c:pt>
                  <c:pt idx="10">
                    <c:v>349.12095961778704</c:v>
                  </c:pt>
                  <c:pt idx="11">
                    <c:v>70.880964377688258</c:v>
                  </c:pt>
                  <c:pt idx="12">
                    <c:v>24.767810651013232</c:v>
                  </c:pt>
                </c:numCache>
              </c:numRef>
            </c:plus>
            <c:minus>
              <c:numRef>
                <c:f>Sheet2!$D$2:$D$14</c:f>
                <c:numCache>
                  <c:formatCode>General</c:formatCode>
                  <c:ptCount val="13"/>
                  <c:pt idx="0">
                    <c:v>40.149719799769464</c:v>
                  </c:pt>
                  <c:pt idx="1">
                    <c:v>8.6602540378443909</c:v>
                  </c:pt>
                  <c:pt idx="2">
                    <c:v>23.515952032609697</c:v>
                  </c:pt>
                  <c:pt idx="3">
                    <c:v>5.0332229568471689</c:v>
                  </c:pt>
                  <c:pt idx="4">
                    <c:v>31.146606735102147</c:v>
                  </c:pt>
                  <c:pt idx="5">
                    <c:v>61.200036310809907</c:v>
                  </c:pt>
                  <c:pt idx="6">
                    <c:v>52.650841504301845</c:v>
                  </c:pt>
                  <c:pt idx="7">
                    <c:v>20.840665376454115</c:v>
                  </c:pt>
                  <c:pt idx="8">
                    <c:v>72.058618113619417</c:v>
                  </c:pt>
                  <c:pt idx="9">
                    <c:v>222.87540116496578</c:v>
                  </c:pt>
                  <c:pt idx="10">
                    <c:v>349.12095961778704</c:v>
                  </c:pt>
                  <c:pt idx="11">
                    <c:v>70.880964377688258</c:v>
                  </c:pt>
                  <c:pt idx="12">
                    <c:v>24.767810651013232</c:v>
                  </c:pt>
                </c:numCache>
              </c:numRef>
            </c:minus>
          </c:errBars>
          <c:cat>
            <c:strRef>
              <c:f>Sheet2!$F$2:$F$14</c:f>
              <c:strCache>
                <c:ptCount val="13"/>
                <c:pt idx="0">
                  <c:v>Oct</c:v>
                </c:pt>
                <c:pt idx="1">
                  <c:v>Nov</c:v>
                </c:pt>
                <c:pt idx="2">
                  <c:v>Dec</c:v>
                </c:pt>
                <c:pt idx="3">
                  <c:v>Jan</c:v>
                </c:pt>
                <c:pt idx="4">
                  <c:v>Feb</c:v>
                </c:pt>
                <c:pt idx="5">
                  <c:v>Mar</c:v>
                </c:pt>
                <c:pt idx="6">
                  <c:v>Apr</c:v>
                </c:pt>
                <c:pt idx="7">
                  <c:v>May</c:v>
                </c:pt>
                <c:pt idx="8">
                  <c:v>Jun</c:v>
                </c:pt>
                <c:pt idx="9">
                  <c:v>Jul</c:v>
                </c:pt>
                <c:pt idx="10">
                  <c:v>Aug</c:v>
                </c:pt>
                <c:pt idx="11">
                  <c:v>Sep</c:v>
                </c:pt>
                <c:pt idx="12">
                  <c:v>Oct</c:v>
                </c:pt>
              </c:strCache>
            </c:strRef>
          </c:cat>
          <c:val>
            <c:numRef>
              <c:f>Sheet2!$B$2:$B$14</c:f>
              <c:numCache>
                <c:formatCode>General</c:formatCode>
                <c:ptCount val="13"/>
                <c:pt idx="0">
                  <c:v>140</c:v>
                </c:pt>
                <c:pt idx="1">
                  <c:v>42</c:v>
                </c:pt>
                <c:pt idx="2">
                  <c:v>29</c:v>
                </c:pt>
                <c:pt idx="3">
                  <c:v>75</c:v>
                </c:pt>
                <c:pt idx="4">
                  <c:v>107.33332999999999</c:v>
                </c:pt>
                <c:pt idx="5">
                  <c:v>347.33332999999988</c:v>
                </c:pt>
                <c:pt idx="6">
                  <c:v>391.66667000000001</c:v>
                </c:pt>
                <c:pt idx="7">
                  <c:v>256</c:v>
                </c:pt>
                <c:pt idx="8">
                  <c:v>393.33332999999988</c:v>
                </c:pt>
                <c:pt idx="9">
                  <c:v>588.33333000000005</c:v>
                </c:pt>
                <c:pt idx="10">
                  <c:v>632.6666699999995</c:v>
                </c:pt>
                <c:pt idx="11">
                  <c:v>187.33333000000005</c:v>
                </c:pt>
                <c:pt idx="12">
                  <c:v>86.333330000000004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3E-4C48-9948-5187D1E2DA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63808"/>
        <c:axId val="63881984"/>
      </c:lineChart>
      <c:catAx>
        <c:axId val="638638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4380000"/>
          <a:lstStyle/>
          <a:p>
            <a:pPr>
              <a:defRPr/>
            </a:pPr>
            <a:endParaRPr lang="en-US"/>
          </a:p>
        </c:txPr>
        <c:crossAx val="63881984"/>
        <c:crosses val="autoZero"/>
        <c:auto val="1"/>
        <c:lblAlgn val="ctr"/>
        <c:lblOffset val="100"/>
        <c:noMultiLvlLbl val="0"/>
      </c:catAx>
      <c:valAx>
        <c:axId val="63881984"/>
        <c:scaling>
          <c:orientation val="minMax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crossAx val="6386380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0.21239</cdr:x>
      <cdr:y>0.30263</cdr:y>
    </cdr:from>
    <cdr:to>
      <cdr:x>0.31858</cdr:x>
      <cdr:y>0.39474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828800" y="1752600"/>
          <a:ext cx="914400" cy="533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600" dirty="0"/>
            <a:t>Hammock</a:t>
          </a:r>
        </a:p>
      </cdr:txBody>
    </cdr:sp>
  </cdr:relSizeAnchor>
  <cdr:relSizeAnchor xmlns:cdr="http://schemas.openxmlformats.org/drawingml/2006/chartDrawing">
    <cdr:from>
      <cdr:x>0.21239</cdr:x>
      <cdr:y>0.36842</cdr:y>
    </cdr:from>
    <cdr:to>
      <cdr:x>0.31858</cdr:x>
      <cdr:y>0.43421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828800" y="2133600"/>
          <a:ext cx="9144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600" dirty="0" err="1"/>
            <a:t>Sandhill</a:t>
          </a:r>
          <a:endParaRPr lang="en-US" sz="16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F9A925CD-CC83-4A46-AEF8-65D01A5C50F2}" type="datetimeFigureOut">
              <a:rPr lang="en-US"/>
              <a:pPr/>
              <a:t>6/7/24</a:t>
            </a:fld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4E046FF3-6219-4412-8709-E614B41347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20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46FF3-6219-4412-8709-E614B41347E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0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Dung beetles with a large body size and body weight are often the most likely to go extinct following land-use change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9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2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46FF3-6219-4412-8709-E614B41347E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78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46FF3-6219-4412-8709-E614B41347E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6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46FF3-6219-4412-8709-E614B41347E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46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sz="8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4B10D-2CC1-4260-BD05-4548D58EEB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5F469-74E3-45D1-8166-A54496720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8FC66-25A7-40A5-BAED-64F3346938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31C55-5D2E-465D-B5ED-6A054BEEFC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76E77-7CF9-4518-B927-BCDA4E2CDC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982EF-D3CE-4738-BE0C-09FF1A20EE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9CD10-8F54-4073-9EA8-48D6F9ABA2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0CC76-0B75-40D3-954D-F4C78CF9DF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9D9C1-E7D8-4BBE-A5F2-1AD5BDB9C8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091B0-6B54-4FAF-BB91-67336D0525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2372F-B88D-46C3-92FA-D230D4D0D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14A2BC29-A46D-4C79-893E-120F39DB9F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94CBCA-63E1-705D-82E0-16FCD3623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DF6A05-5E78-32CB-0118-9BC4A1345934}"/>
              </a:ext>
            </a:extLst>
          </p:cNvPr>
          <p:cNvSpPr txBox="1"/>
          <p:nvPr/>
        </p:nvSpPr>
        <p:spPr>
          <a:xfrm>
            <a:off x="5334000" y="381000"/>
            <a:ext cx="358140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effectLst/>
                <a:latin typeface="LMRoman12"/>
              </a:rPr>
              <a:t>Influence of corridors on dung beetle diversity, dispersal, &amp; ecosystem services </a:t>
            </a:r>
            <a:endParaRPr lang="en-US" sz="3000" dirty="0"/>
          </a:p>
          <a:p>
            <a:endParaRPr lang="en-US" sz="2400" dirty="0">
              <a:effectLst/>
              <a:latin typeface="LMRoman12"/>
            </a:endParaRPr>
          </a:p>
          <a:p>
            <a:endParaRPr lang="en-US" sz="2400" dirty="0">
              <a:latin typeface="LMRoman12"/>
            </a:endParaRPr>
          </a:p>
          <a:p>
            <a:endParaRPr lang="en-US" sz="2400" dirty="0">
              <a:effectLst/>
              <a:latin typeface="LMRoman12"/>
            </a:endParaRPr>
          </a:p>
          <a:p>
            <a:endParaRPr lang="en-US" sz="2400" dirty="0">
              <a:latin typeface="LMRoman12"/>
            </a:endParaRPr>
          </a:p>
          <a:p>
            <a:endParaRPr lang="en-US" sz="2000" dirty="0">
              <a:effectLst/>
              <a:latin typeface="LMRoman12"/>
            </a:endParaRPr>
          </a:p>
          <a:p>
            <a:r>
              <a:rPr lang="en-US" sz="2000" dirty="0">
                <a:effectLst/>
                <a:latin typeface="LMRoman12"/>
              </a:rPr>
              <a:t>Eric Escobar-Chena</a:t>
            </a:r>
          </a:p>
          <a:p>
            <a:r>
              <a:rPr lang="en-US" sz="2000" dirty="0">
                <a:effectLst/>
                <a:latin typeface="LMRoman12"/>
              </a:rPr>
              <a:t>(MS student, UF)</a:t>
            </a:r>
            <a:br>
              <a:rPr lang="en-US" sz="2000" dirty="0">
                <a:effectLst/>
                <a:latin typeface="LMRoman12"/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764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714750"/>
            <a:ext cx="35052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56098"/>
            <a:ext cx="3581400" cy="3291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81000"/>
            <a:ext cx="375285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413656"/>
            <a:ext cx="3657600" cy="3153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38400" y="2286000"/>
            <a:ext cx="4714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0" y="1524000"/>
            <a:ext cx="4216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38400" y="4419600"/>
            <a:ext cx="10287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47244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200400" y="0"/>
            <a:ext cx="236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 Abundance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15000" y="762000"/>
            <a:ext cx="13716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Ateuchus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 err="1">
                <a:solidFill>
                  <a:srgbClr val="FF0000"/>
                </a:solidFill>
              </a:rPr>
              <a:t>lecontei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400" y="3733800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Phanaeus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 err="1">
                <a:solidFill>
                  <a:srgbClr val="FF0000"/>
                </a:solidFill>
              </a:rPr>
              <a:t>igneus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15000" y="3962400"/>
            <a:ext cx="17526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Dochotomius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 err="1">
                <a:solidFill>
                  <a:srgbClr val="FF0000"/>
                </a:solidFill>
              </a:rPr>
              <a:t>carolinus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10000" y="3276600"/>
            <a:ext cx="142807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342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BF54D4-76C2-22BD-570D-91F0E0EEE32F}"/>
              </a:ext>
            </a:extLst>
          </p:cNvPr>
          <p:cNvSpPr txBox="1"/>
          <p:nvPr/>
        </p:nvSpPr>
        <p:spPr>
          <a:xfrm>
            <a:off x="152400" y="381000"/>
            <a:ext cx="4953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LMRoman12"/>
              </a:rPr>
              <a:t>Prediction 1: </a:t>
            </a:r>
            <a:r>
              <a:rPr lang="en-US" sz="2000" dirty="0">
                <a:effectLst/>
                <a:latin typeface="LMRoman12"/>
              </a:rPr>
              <a:t>Species Richness, Species Diversity, and Functional Diversity will be higher in patches connected by corridors than in unconnected patches. </a:t>
            </a:r>
          </a:p>
          <a:p>
            <a:endParaRPr lang="en-US" sz="2000" dirty="0">
              <a:latin typeface="LMRoman12"/>
            </a:endParaRPr>
          </a:p>
          <a:p>
            <a:endParaRPr lang="en-US" sz="2000" b="1" dirty="0">
              <a:effectLst/>
              <a:latin typeface="LMRoman12"/>
            </a:endParaRPr>
          </a:p>
          <a:p>
            <a:r>
              <a:rPr lang="en-US" sz="2000" b="1" dirty="0">
                <a:effectLst/>
                <a:latin typeface="LMRoman12"/>
              </a:rPr>
              <a:t>Prediction 2: </a:t>
            </a:r>
            <a:r>
              <a:rPr lang="en-US" sz="2000" dirty="0">
                <a:effectLst/>
                <a:latin typeface="LMRoman12"/>
              </a:rPr>
              <a:t>Dung removal rates will be highest in connected patches. This is due to the higher functional diversity of beetles in these locations. </a:t>
            </a:r>
          </a:p>
          <a:p>
            <a:endParaRPr lang="en-US" sz="2000" b="1" dirty="0">
              <a:latin typeface="LMRoman12"/>
            </a:endParaRPr>
          </a:p>
          <a:p>
            <a:endParaRPr lang="en-US" sz="2000" b="1" dirty="0">
              <a:effectLst/>
              <a:latin typeface="LMRoman12"/>
            </a:endParaRPr>
          </a:p>
          <a:p>
            <a:r>
              <a:rPr lang="en-US" sz="2000" b="1" dirty="0">
                <a:effectLst/>
                <a:latin typeface="LMRoman12"/>
              </a:rPr>
              <a:t>Prediction 3: </a:t>
            </a:r>
            <a:r>
              <a:rPr lang="en-US" sz="2000" dirty="0">
                <a:effectLst/>
                <a:latin typeface="LMRoman12"/>
              </a:rPr>
              <a:t>Corridors facilitate the dispersal of all species. However, the speed at which in individuals move through corridors and the probability of successful inter-patch movement is size-dependent (i.e., larger beetle species move more quickly and are more likely to reach the connected patch).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32C92F-F655-02DE-DD4E-8D2E548A8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48175" y="1457325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41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FA28E-2B28-2A6D-914C-ED46CF1CD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33" t="-1454" r="5833" b="1454"/>
          <a:stretch/>
        </p:blipFill>
        <p:spPr>
          <a:xfrm>
            <a:off x="-36689" y="809397"/>
            <a:ext cx="9144000" cy="523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3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D70DF8-CC6C-AE84-4770-B6A8A4BC4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8" r="10246"/>
          <a:stretch/>
        </p:blipFill>
        <p:spPr>
          <a:xfrm>
            <a:off x="229737" y="227772"/>
            <a:ext cx="8685663" cy="632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15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0A21A-1DD0-B51E-8277-EF69F53FC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7" r="8823"/>
          <a:stretch/>
        </p:blipFill>
        <p:spPr>
          <a:xfrm>
            <a:off x="381000" y="609601"/>
            <a:ext cx="8182492" cy="61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29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81EA57-2254-9B0A-0489-941DB58C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6049"/>
            <a:ext cx="8382000" cy="6525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7D709-A46B-7591-8535-1D50C68B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950" y="457200"/>
            <a:ext cx="2203450" cy="11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64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8FB45E-916C-A87B-EFF2-5D40275C4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 b="40810"/>
          <a:stretch/>
        </p:blipFill>
        <p:spPr>
          <a:xfrm>
            <a:off x="1" y="860072"/>
            <a:ext cx="8001000" cy="600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74162-B9D2-1EC8-998B-970B700F3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5" t="60000" r="3708"/>
          <a:stretch/>
        </p:blipFill>
        <p:spPr>
          <a:xfrm>
            <a:off x="5105401" y="990600"/>
            <a:ext cx="3962400" cy="2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5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Dung Beetles as Indicators</a:t>
            </a:r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882066"/>
            <a:ext cx="7681839" cy="383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265133"/>
            <a:ext cx="152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Left Brace 2"/>
          <p:cNvSpPr/>
          <p:nvPr/>
        </p:nvSpPr>
        <p:spPr>
          <a:xfrm>
            <a:off x="1644218" y="1474433"/>
            <a:ext cx="1295400" cy="464820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DSC04257"/>
          <p:cNvPicPr>
            <a:picLocks noChangeAspect="1" noChangeArrowheads="1"/>
          </p:cNvPicPr>
          <p:nvPr/>
        </p:nvPicPr>
        <p:blipFill>
          <a:blip r:embed="rId3" cstate="print"/>
          <a:srcRect l="23602" t="17061" r="30399" b="17061"/>
          <a:stretch>
            <a:fillRect/>
          </a:stretch>
        </p:blipFill>
        <p:spPr bwMode="auto">
          <a:xfrm>
            <a:off x="2590800" y="2286000"/>
            <a:ext cx="4114800" cy="4419600"/>
          </a:xfrm>
          <a:prstGeom prst="rect">
            <a:avLst/>
          </a:prstGeom>
          <a:noFill/>
        </p:spPr>
      </p:pic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Exotics Found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143000"/>
            <a:ext cx="6324600" cy="1447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One individual </a:t>
            </a:r>
            <a:r>
              <a:rPr lang="en-US" i="1" dirty="0" err="1"/>
              <a:t>Aphodius</a:t>
            </a:r>
            <a:r>
              <a:rPr lang="en-US" i="1" dirty="0"/>
              <a:t> </a:t>
            </a:r>
            <a:r>
              <a:rPr lang="en-US" i="1" dirty="0" err="1"/>
              <a:t>lividus</a:t>
            </a:r>
            <a:r>
              <a:rPr lang="en-US" i="1" dirty="0"/>
              <a:t> </a:t>
            </a:r>
          </a:p>
          <a:p>
            <a:pPr>
              <a:buFontTx/>
              <a:buNone/>
            </a:pPr>
            <a:r>
              <a:rPr lang="en-US" i="1" dirty="0"/>
              <a:t>(out of 23,240 beetles collected)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 r="5565"/>
          <a:stretch>
            <a:fillRect/>
          </a:stretch>
        </p:blipFill>
        <p:spPr bwMode="auto">
          <a:xfrm>
            <a:off x="5410200" y="2983071"/>
            <a:ext cx="3733800" cy="3874929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1371600"/>
            <a:ext cx="292417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Ecological Functions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838200"/>
            <a:ext cx="238601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2400" y="609600"/>
            <a:ext cx="115189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1676400" y="434340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Secondary Seed Dispersal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86400" y="1905000"/>
            <a:ext cx="3886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Fly and Parasite Suppression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943600"/>
            <a:ext cx="28003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142999"/>
            <a:ext cx="7010400" cy="559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209800" y="482600"/>
            <a:ext cx="5260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Dwellers,    </a:t>
            </a:r>
            <a:r>
              <a:rPr lang="en-US" sz="2800" dirty="0" err="1"/>
              <a:t>Tunnelers</a:t>
            </a:r>
            <a:r>
              <a:rPr lang="en-US" sz="2800" dirty="0"/>
              <a:t>,    Rollers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 descr="DSC042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25" y="74613"/>
            <a:ext cx="8945563" cy="6708775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FB51410-16F6-B2C5-3997-74A162A8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06" y="762000"/>
            <a:ext cx="8229600" cy="1143000"/>
          </a:xfrm>
        </p:spPr>
        <p:txBody>
          <a:bodyPr/>
          <a:lstStyle/>
          <a:p>
            <a:r>
              <a:rPr lang="en-US" sz="6000" dirty="0">
                <a:solidFill>
                  <a:srgbClr val="002060"/>
                </a:solidFill>
              </a:rPr>
              <a:t>Size Variation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u="sng" dirty="0"/>
              <a:t>Objectives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452596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● Compare the composition and structure of dung beetle communities in</a:t>
            </a:r>
          </a:p>
          <a:p>
            <a:pPr>
              <a:buFontTx/>
              <a:buNone/>
            </a:pPr>
            <a:r>
              <a:rPr lang="en-US" dirty="0"/>
              <a:t>            </a:t>
            </a:r>
            <a:r>
              <a:rPr lang="en-US" b="1" dirty="0" err="1"/>
              <a:t>Sandhill</a:t>
            </a:r>
            <a:r>
              <a:rPr lang="en-US" dirty="0"/>
              <a:t>       </a:t>
            </a:r>
            <a:r>
              <a:rPr lang="en-US" dirty="0" err="1"/>
              <a:t>vs</a:t>
            </a:r>
            <a:r>
              <a:rPr lang="en-US" dirty="0"/>
              <a:t>     </a:t>
            </a:r>
            <a:r>
              <a:rPr lang="en-US" b="1" dirty="0"/>
              <a:t>Xeric Hammock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048000"/>
            <a:ext cx="375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8223" y="3048000"/>
            <a:ext cx="3760070" cy="281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83882" y="6019800"/>
            <a:ext cx="8860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● Examine seasonal variability in these patterns</a:t>
            </a:r>
          </a:p>
        </p:txBody>
      </p:sp>
    </p:spTree>
    <p:extLst>
      <p:ext uri="{BB962C8B-B14F-4D97-AF65-F5344CB8AC3E}">
        <p14:creationId xmlns:p14="http://schemas.microsoft.com/office/powerpoint/2010/main" val="207360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BeetlePres1"/>
          <p:cNvPicPr>
            <a:picLocks noChangeAspect="1" noChangeArrowheads="1"/>
          </p:cNvPicPr>
          <p:nvPr/>
        </p:nvPicPr>
        <p:blipFill>
          <a:blip r:embed="rId3" cstate="print"/>
          <a:srcRect l="38875" t="66164" r="46124"/>
          <a:stretch>
            <a:fillRect/>
          </a:stretch>
        </p:blipFill>
        <p:spPr bwMode="auto">
          <a:xfrm>
            <a:off x="304800" y="685800"/>
            <a:ext cx="40767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914400"/>
            <a:ext cx="1504950" cy="5505450"/>
          </a:xfrm>
          <a:prstGeom prst="rect">
            <a:avLst/>
          </a:prstGeom>
          <a:noFill/>
        </p:spPr>
      </p:pic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7772400" y="1371600"/>
            <a:ext cx="1200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20 meters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4876800" y="1295400"/>
            <a:ext cx="1387475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10 Traps</a:t>
            </a:r>
          </a:p>
          <a:p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1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70D823-C2E4-693B-C5D0-157CC0BB7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6932"/>
            <a:ext cx="9121423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8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304800" y="2220672"/>
          <a:ext cx="43129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4419600" y="22801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172200" y="22039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5200" y="25849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800" y="2373072"/>
            <a:ext cx="80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13411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9400" y="28897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9829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1524000"/>
            <a:ext cx="383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Abundance = </a:t>
            </a:r>
            <a:r>
              <a:rPr lang="en-US" sz="2400" b="1" dirty="0"/>
              <a:t>23,240</a:t>
            </a:r>
            <a:r>
              <a:rPr lang="en-US" sz="2400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6800" y="1524000"/>
            <a:ext cx="406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Species Richness = </a:t>
            </a:r>
            <a:r>
              <a:rPr lang="en-US" sz="2400" b="1" dirty="0"/>
              <a:t>29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1800" y="5715000"/>
            <a:ext cx="3754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18 Shared Species = </a:t>
            </a:r>
            <a:r>
              <a:rPr lang="en-US" sz="2400" b="1" dirty="0"/>
              <a:t>62</a:t>
            </a:r>
            <a:r>
              <a:rPr lang="en-US" sz="2400" dirty="0"/>
              <a:t>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0200" y="4953000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Chao2 estimated true richness</a:t>
            </a:r>
          </a:p>
          <a:p>
            <a:pPr algn="ctr"/>
            <a:r>
              <a:rPr lang="en-US" dirty="0"/>
              <a:t>27.2            21.75</a:t>
            </a:r>
          </a:p>
        </p:txBody>
      </p:sp>
    </p:spTree>
    <p:extLst>
      <p:ext uri="{BB962C8B-B14F-4D97-AF65-F5344CB8AC3E}">
        <p14:creationId xmlns:p14="http://schemas.microsoft.com/office/powerpoint/2010/main" val="68448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304800" y="381000"/>
          <a:ext cx="86106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43200" y="457200"/>
            <a:ext cx="355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Total Seasonal Abundance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2057400"/>
            <a:ext cx="4667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2514600"/>
            <a:ext cx="438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534158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2713</TotalTime>
  <Words>259</Words>
  <Application>Microsoft Macintosh PowerPoint</Application>
  <PresentationFormat>On-screen Show (4:3)</PresentationFormat>
  <Paragraphs>59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LMRoman12</vt:lpstr>
      <vt:lpstr>Default Design</vt:lpstr>
      <vt:lpstr>PowerPoint Presentation</vt:lpstr>
      <vt:lpstr>Ecological Functions</vt:lpstr>
      <vt:lpstr>PowerPoint Presentation</vt:lpstr>
      <vt:lpstr>Size Variation</vt:lpstr>
      <vt:lpstr>Objectives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Dung Beetles as Indicators</vt:lpstr>
      <vt:lpstr>Exotics Found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Dung beetle diversity and abundance in central Florida ecosystems</dc:title>
  <dc:creator>user</dc:creator>
  <cp:lastModifiedBy>Bruna, Emilio M.</cp:lastModifiedBy>
  <cp:revision>129</cp:revision>
  <dcterms:created xsi:type="dcterms:W3CDTF">2011-11-17T18:17:42Z</dcterms:created>
  <dcterms:modified xsi:type="dcterms:W3CDTF">2024-06-07T18:34:02Z</dcterms:modified>
</cp:coreProperties>
</file>